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Asap Condensed"/>
      <p:regular r:id="rId68"/>
      <p:bold r:id="rId69"/>
      <p:italic r:id="rId70"/>
      <p:boldItalic r:id="rId71"/>
    </p:embeddedFont>
    <p:embeddedFont>
      <p:font typeface="Sofia Sans Extra Condensed SemiBold"/>
      <p:regular r:id="rId72"/>
      <p:bold r:id="rId73"/>
      <p:italic r:id="rId74"/>
      <p:boldItalic r:id="rId75"/>
    </p:embeddedFont>
    <p:embeddedFont>
      <p:font typeface="Sofia Sans Extra Condensed"/>
      <p:regular r:id="rId76"/>
      <p:bold r:id="rId77"/>
      <p:italic r:id="rId78"/>
      <p:boldItalic r:id="rId79"/>
    </p:embeddedFont>
    <p:embeddedFont>
      <p:font typeface="Sofia Sans Extra Condensed ExtraBold"/>
      <p:bold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SofiaSansExtraCondensedExtraBold-bold.fntdata"/><Relationship Id="rId81" Type="http://schemas.openxmlformats.org/officeDocument/2006/relationships/font" Target="fonts/SofiaSansExtraCondensed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fiaSansExtraCondensedSemiBold-bold.fntdata"/><Relationship Id="rId72" Type="http://schemas.openxmlformats.org/officeDocument/2006/relationships/font" Target="fonts/SofiaSansExtraCondensedSemiBold-regular.fntdata"/><Relationship Id="rId31" Type="http://schemas.openxmlformats.org/officeDocument/2006/relationships/slide" Target="slides/slide25.xml"/><Relationship Id="rId75" Type="http://schemas.openxmlformats.org/officeDocument/2006/relationships/font" Target="fonts/SofiaSansExtraCondensedSemiBold-boldItalic.fntdata"/><Relationship Id="rId30" Type="http://schemas.openxmlformats.org/officeDocument/2006/relationships/slide" Target="slides/slide24.xml"/><Relationship Id="rId74" Type="http://schemas.openxmlformats.org/officeDocument/2006/relationships/font" Target="fonts/SofiaSansExtraCondensedSemiBold-italic.fntdata"/><Relationship Id="rId33" Type="http://schemas.openxmlformats.org/officeDocument/2006/relationships/slide" Target="slides/slide27.xml"/><Relationship Id="rId77" Type="http://schemas.openxmlformats.org/officeDocument/2006/relationships/font" Target="fonts/SofiaSansExtraCondensed-bold.fntdata"/><Relationship Id="rId32" Type="http://schemas.openxmlformats.org/officeDocument/2006/relationships/slide" Target="slides/slide26.xml"/><Relationship Id="rId76" Type="http://schemas.openxmlformats.org/officeDocument/2006/relationships/font" Target="fonts/SofiaSansExtraCondensed-regular.fntdata"/><Relationship Id="rId35" Type="http://schemas.openxmlformats.org/officeDocument/2006/relationships/slide" Target="slides/slide29.xml"/><Relationship Id="rId79" Type="http://schemas.openxmlformats.org/officeDocument/2006/relationships/font" Target="fonts/SofiaSansExtraCondensed-boldItalic.fntdata"/><Relationship Id="rId34" Type="http://schemas.openxmlformats.org/officeDocument/2006/relationships/slide" Target="slides/slide28.xml"/><Relationship Id="rId78" Type="http://schemas.openxmlformats.org/officeDocument/2006/relationships/font" Target="fonts/SofiaSansExtraCondensed-italic.fntdata"/><Relationship Id="rId71" Type="http://schemas.openxmlformats.org/officeDocument/2006/relationships/font" Target="fonts/AsapCondensed-boldItalic.fntdata"/><Relationship Id="rId70" Type="http://schemas.openxmlformats.org/officeDocument/2006/relationships/font" Target="fonts/AsapCondense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AsapCondensed-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sapCondense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hence  … the Title of my talk today</a:t>
            </a:r>
            <a:endParaRPr/>
          </a:p>
        </p:txBody>
      </p:sp>
      <p:sp>
        <p:nvSpPr>
          <p:cNvPr id="291" name="Google Shape;291;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fast forward 2.5 </a:t>
            </a:r>
            <a:r>
              <a:rPr lang="en-GB"/>
              <a:t>months later </a:t>
            </a:r>
            <a:endParaRPr/>
          </a:p>
        </p:txBody>
      </p:sp>
      <p:sp>
        <p:nvSpPr>
          <p:cNvPr id="301" name="Google Shape;301;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to jump out of the </a:t>
            </a:r>
            <a:r>
              <a:rPr lang="en-GB"/>
              <a:t>building</a:t>
            </a:r>
            <a:r>
              <a:rPr lang="en-GB"/>
              <a:t> and ran for my life and sanity ….. because of all the meetings, the hair pulling, and battles etc I had to endure along the way. And I wont be </a:t>
            </a:r>
            <a:r>
              <a:rPr lang="en-GB"/>
              <a:t>talking about those todayas that would be a whole new other talk.</a:t>
            </a:r>
            <a:endParaRPr/>
          </a:p>
        </p:txBody>
      </p:sp>
      <p:sp>
        <p:nvSpPr>
          <p:cNvPr id="340" name="Google Shape;340;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on reflection I thought, there has to be a better way of introducing a new user class to the system. And I could see this was going to happen again in the coming months as FBs introduced new features and inevitable new user classes along the way.</a:t>
            </a:r>
            <a:endParaRPr/>
          </a:p>
        </p:txBody>
      </p:sp>
      <p:sp>
        <p:nvSpPr>
          <p:cNvPr id="353" name="Google Shape;353;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I’ll be talking about a better way of doing this in the next </a:t>
            </a:r>
            <a:r>
              <a:rPr lang="en-GB"/>
              <a:t>segment</a:t>
            </a:r>
            <a:r>
              <a:rPr lang="en-GB"/>
              <a:t> of the talk</a:t>
            </a:r>
            <a:endParaRPr/>
          </a:p>
        </p:txBody>
      </p:sp>
      <p:sp>
        <p:nvSpPr>
          <p:cNvPr id="366" name="Google Shape;366;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you’re talking about Application Security, permissions, </a:t>
            </a:r>
            <a:r>
              <a:rPr lang="en-GB"/>
              <a:t>identity etc, what you’re really talking about is Authentication and Authorization, which both go hand in hand.</a:t>
            </a:r>
            <a:br>
              <a:rPr lang="en-GB"/>
            </a:br>
            <a:r>
              <a:rPr lang="en-GB"/>
              <a:t>But it’s common for people to confuse the 2.</a:t>
            </a:r>
            <a:br>
              <a:rPr lang="en-GB"/>
            </a:br>
            <a:br>
              <a:rPr lang="en-GB"/>
            </a:br>
            <a:r>
              <a:rPr lang="en-GB"/>
              <a:t> So let’s first talk about what these 2 things really are.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In Mission Impossible, Ethan Hunt comes across as a very </a:t>
            </a:r>
            <a:r>
              <a:rPr lang="en-GB"/>
              <a:t>inauthentic</a:t>
            </a:r>
            <a:r>
              <a:rPr lang="en-GB"/>
              <a:t> person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good real life example is. If you’re in a relationship, you’re constantly asking for Authorization from your other half. And in my case when I was in a relationship, it was often constantly denied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Otherwise this talk would be finished as hopefully everyone should know who I am by now.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of the 1 of the 933 places I had to check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Everyone has seen this type of code before right? </a:t>
            </a:r>
            <a:r>
              <a:rPr lang="en-GB">
                <a:solidFill>
                  <a:schemeClr val="dk1"/>
                </a:solidFill>
              </a:rPr>
              <a:t>Imagine changing / analysing 933 instances of code like this throughout your entire SAAS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I’m an Apple Fanboi … despite doing this presentation using a Fake Apple Laptop</a:t>
            </a:r>
            <a:endParaRPr/>
          </a:p>
        </p:txBody>
      </p:sp>
      <p:sp>
        <p:nvSpPr>
          <p:cNvPr id="137" name="Google Shape;137;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t>
            </a:r>
            <a:r>
              <a:rPr lang="en-GB"/>
              <a:t>during</a:t>
            </a:r>
            <a:r>
              <a:rPr lang="en-GB"/>
              <a:t> my research, I can across something called ABAC.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29dfbdb2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29dfbdb2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Look at this beautiful piece of XML art here. Any fans out there?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29dfbdb2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29dfbdb2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29dfbdb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29dfbdb2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 came across something called Google Zanzibar. You might be </a:t>
            </a:r>
            <a:r>
              <a:rPr lang="en-GB"/>
              <a:t>thinking</a:t>
            </a:r>
            <a:r>
              <a:rPr lang="en-GB"/>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2822494c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2822494c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it their famous salad bar in their famed staff restaurants they have in their offices?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2822494c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2822494c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29dfbdb2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29dfbdb2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Now you need to be wary, when you see the word PlanetScale bandied about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Should be very wary when someone mentions PlanetScale, because this is what it usually means. </a:t>
            </a:r>
            <a:r>
              <a:rPr lang="en-GB"/>
              <a:t>Remember</a:t>
            </a:r>
            <a:r>
              <a:rPr lang="en-GB"/>
              <a:t> Kubernetes?</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29dfbdb2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29dfbdb2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re-emphasise that if your use case lies within the blue points above, you should probably stick to RBAC, but perhaps use a solution that doesn’t imbed those Authorization </a:t>
            </a:r>
            <a:r>
              <a:rPr lang="en-GB"/>
              <a:t>logic in code as I demonstrated earlier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2daaaaf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2daaaaf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my earlier slide, I mentioned 2 trillion relation tuples, so that was a hint of what Zanzibar uses underneath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9dfbdb2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9dfbdb2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At the heart of ReBAC, as the name implies is describing relationships between objects as a graph or a tuple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29dfbdb2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29dfbdb2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conceptual viewpoint,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2daaaaff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2daaaaff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FreshBooks is an Accounting Platform, main market US/Canada, 1 million plus </a:t>
            </a:r>
            <a:r>
              <a:rPr lang="en-GB"/>
              <a:t>users</a:t>
            </a:r>
            <a:r>
              <a:rPr lang="en-GB"/>
              <a:t> worldwide, worked as a Principal Engineer</a:t>
            </a:r>
            <a:endParaRPr/>
          </a:p>
        </p:txBody>
      </p:sp>
      <p:sp>
        <p:nvSpPr>
          <p:cNvPr id="163" name="Google Shape;163;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2daaaaff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2daaaaff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29dfbdb2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29dfbdb2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2daaaaff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2daaaaff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I’ll be doing a quick demo showcasing ReBAC concepts in Topaz</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29dfbdb2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29dfbdb2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4A4D57"/>
                </a:solidFill>
                <a:highlight>
                  <a:srgbClr val="FFFFFF"/>
                </a:highlight>
              </a:rPr>
              <a:t>Open Policy Agent is an Cloud Native Computing Foundation Project that provides a way of declaratively writing policies as code (think Terraform for Policies)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2bd63d40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2bd63d40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 Providers does the Auth part (and you can connect external ones)</a:t>
            </a:r>
            <a:br>
              <a:rPr lang="en-GB"/>
            </a:br>
            <a:r>
              <a:rPr lang="en-GB"/>
              <a:t>Policy Repos are your data stores of your policies </a:t>
            </a:r>
            <a:br>
              <a:rPr lang="en-GB"/>
            </a:br>
            <a:r>
              <a:rPr lang="en-GB"/>
              <a:t>SIEM - Security Information and Event Managment - Real-time visibility across an organization's information security systems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2bd63d40a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2bd63d40a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Json Syntax</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2bd63d40a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2bd63d40a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2bd63d40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2bd63d40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You’re passing the current time and day, you’re also passing in the workdays of the year (presumably), and </a:t>
            </a:r>
            <a:r>
              <a:rPr lang="en-GB"/>
              <a:t>the</a:t>
            </a:r>
            <a:r>
              <a:rPr lang="en-GB"/>
              <a:t> dept the user is in (Sales).</a:t>
            </a:r>
            <a:br>
              <a:rPr lang="en-GB"/>
            </a:br>
            <a:r>
              <a:rPr lang="en-GB"/>
              <a:t>Typical example of a policy being enforced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29dfbdb2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29dfbdb2c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&lt;Show Code exam ple&gt;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3397a12ff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3397a12f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if you’re wondering what a Firm Accountant is</a:t>
            </a:r>
            <a:endParaRPr/>
          </a:p>
        </p:txBody>
      </p:sp>
      <p:sp>
        <p:nvSpPr>
          <p:cNvPr id="188" name="Google Shape;188;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not this guy</a:t>
            </a:r>
            <a:endParaRPr/>
          </a:p>
        </p:txBody>
      </p:sp>
      <p:sp>
        <p:nvSpPr>
          <p:cNvPr id="200" name="Google Shape;200;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like an external Accountatnt or Auditor that shares some but not all access rights as your regular accountant</a:t>
            </a:r>
            <a:endParaRPr/>
          </a:p>
        </p:txBody>
      </p:sp>
      <p:sp>
        <p:nvSpPr>
          <p:cNvPr id="213" name="Google Shape;213;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1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2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3.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3.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6.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1" Type="http://schemas.openxmlformats.org/officeDocument/2006/relationships/hyperlink" Target="https://workos.com/blog/what-is-rebac-relationship-based-access-control" TargetMode="External"/><Relationship Id="rId10" Type="http://schemas.openxmlformats.org/officeDocument/2006/relationships/hyperlink" Target="https://authzed.com/blog/what-is-google-zanzibar" TargetMode="External"/><Relationship Id="rId13" Type="http://schemas.openxmlformats.org/officeDocument/2006/relationships/hyperlink" Target="https://www.descope.com/blog/post/rbac-vs-rebac" TargetMode="External"/><Relationship Id="rId12" Type="http://schemas.openxmlformats.org/officeDocument/2006/relationships/hyperlink" Target="https://www.permit.io/blog/conditions-vs-relationships-choosing-between-abac-and-rebac" TargetMode="External"/><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3.png"/><Relationship Id="rId4" Type="http://schemas.openxmlformats.org/officeDocument/2006/relationships/hyperlink" Target="https://www.permit.io/blog/what-is-abac" TargetMode="External"/><Relationship Id="rId9" Type="http://schemas.openxmlformats.org/officeDocument/2006/relationships/hyperlink" Target="https://zanzibar.tech/2Dy8fNih7E:m:1Y" TargetMode="External"/><Relationship Id="rId15" Type="http://schemas.openxmlformats.org/officeDocument/2006/relationships/hyperlink" Target="https://www.youtube.com/watch?v=oW4QRTke-Oc" TargetMode="External"/><Relationship Id="rId14" Type="http://schemas.openxmlformats.org/officeDocument/2006/relationships/hyperlink" Target="https://www.aserto.com/blog/abac-vs-rebac-fine-grained-access-control" TargetMode="External"/><Relationship Id="rId16" Type="http://schemas.openxmlformats.org/officeDocument/2006/relationships/hyperlink" Target="https://www.youtube.com/watch?v=qn6c-XNLdqw" TargetMode="External"/><Relationship Id="rId5" Type="http://schemas.openxmlformats.org/officeDocument/2006/relationships/hyperlink" Target="https://www.permit.io/blog/what-is-rebac" TargetMode="External"/><Relationship Id="rId6" Type="http://schemas.openxmlformats.org/officeDocument/2006/relationships/hyperlink" Target="https://permify.co/post/relationship-based-access-control-rebac/" TargetMode="External"/><Relationship Id="rId7" Type="http://schemas.openxmlformats.org/officeDocument/2006/relationships/hyperlink" Target="https://www.osohq.com/academy/relationship-based-access-control-rebac" TargetMode="External"/><Relationship Id="rId8" Type="http://schemas.openxmlformats.org/officeDocument/2006/relationships/hyperlink" Target="https://www.descope.com/learn/post/reba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descr="A close up of a paper&#10;&#10;Description automatically generated" id="228" name="Google Shape;228;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9" name="Google Shape;229;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30" name="Google Shape;230;p33"/>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31" name="Google Shape;231;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 name="Google Shape;233;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4" name="Google Shape;234;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5" name="Google Shape;235;p33"/>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36" name="Google Shape;236;p33"/>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potential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pic>
        <p:nvPicPr>
          <p:cNvPr descr="A close up of a paper&#10;&#10;Description automatically generated" id="241" name="Google Shape;241;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2" name="Google Shape;242;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3" name="Google Shape;243;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4" name="Google Shape;244;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6" name="Google Shape;246;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8" name="Google Shape;248;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9" name="Google Shape;249;p34"/>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pic>
        <p:nvPicPr>
          <p:cNvPr descr="A close up of a paper&#10;&#10;Description automatically generated" id="254" name="Google Shape;254;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5" name="Google Shape;255;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6" name="Google Shape;256;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7" name="Google Shape;257;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9" name="Google Shape;259;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1" name="Google Shape;261;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2" name="Google Shape;262;p35"/>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pic>
        <p:nvPicPr>
          <p:cNvPr descr="A close up of a paper&#10;&#10;Description automatically generated" id="267" name="Google Shape;267;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8" name="Google Shape;268;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9" name="Google Shape;269;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70" name="Google Shape;270;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2" name="Google Shape;272;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4" name="Google Shape;274;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5" name="Google Shape;275;p36"/>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pic>
        <p:nvPicPr>
          <p:cNvPr descr="A close up of a paper&#10;&#10;Description automatically generated" id="280" name="Google Shape;280;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81" name="Google Shape;281;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2" name="Google Shape;282;p37"/>
          <p:cNvSpPr/>
          <p:nvPr/>
        </p:nvSpPr>
        <p:spPr>
          <a:xfrm>
            <a:off x="106806" y="23413"/>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3" name="Google Shape;283;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5" name="Google Shape;285;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87" name="Google Shape;287;p37"/>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288" name="Google Shape;288;p37"/>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A movie poster with a person and a group of people&#10;&#10;Description automatically generated" id="293" name="Google Shape;293;p3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4" name="Google Shape;294;p38"/>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295" name="Google Shape;295;p3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descr="A close up of a paper&#10;&#10;Description automatically generated" id="303" name="Google Shape;303;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04" name="Google Shape;304;p3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05" name="Google Shape;305;p39"/>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06" name="Google Shape;306;p3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7" name="Google Shape;307;p3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09" name="Google Shape;309;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10" name="Google Shape;310;p39"/>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11" name="Google Shape;311;p39"/>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pic>
        <p:nvPicPr>
          <p:cNvPr descr="A close up of a paper&#10;&#10;Description automatically generated" id="316" name="Google Shape;316;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7" name="Google Shape;317;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8" name="Google Shape;318;p40"/>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19" name="Google Shape;319;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2" name="Google Shape;322;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23" name="Google Shape;323;p40"/>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324" name="Google Shape;324;p40"/>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pic>
        <p:nvPicPr>
          <p:cNvPr descr="A close up of a paper&#10;&#10;Description automatically generated" id="329" name="Google Shape;329;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30" name="Google Shape;330;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1" name="Google Shape;331;p41"/>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2" name="Google Shape;332;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5" name="Google Shape;335;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36" name="Google Shape;336;p41"/>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37" name="Google Shape;337;p41"/>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descr="A close up of a paper&#10;&#10;Description automatically generated" id="342" name="Google Shape;342;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3" name="Google Shape;343;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4" name="Google Shape;344;p42"/>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5" name="Google Shape;345;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8" name="Google Shape;348;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49" name="Google Shape;349;p42"/>
          <p:cNvPicPr preferRelativeResize="0"/>
          <p:nvPr/>
        </p:nvPicPr>
        <p:blipFill>
          <a:blip r:embed="rId5">
            <a:alphaModFix/>
          </a:blip>
          <a:stretch>
            <a:fillRect/>
          </a:stretch>
        </p:blipFill>
        <p:spPr>
          <a:xfrm>
            <a:off x="2346938" y="1225977"/>
            <a:ext cx="4428775" cy="1860075"/>
          </a:xfrm>
          <a:prstGeom prst="rect">
            <a:avLst/>
          </a:prstGeom>
          <a:noFill/>
          <a:ln>
            <a:noFill/>
          </a:ln>
        </p:spPr>
      </p:pic>
      <p:sp>
        <p:nvSpPr>
          <p:cNvPr id="350" name="Google Shape;350;p42"/>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pic>
        <p:nvPicPr>
          <p:cNvPr descr="A close up of a paper&#10;&#10;Description automatically generated" id="355" name="Google Shape;355;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6" name="Google Shape;356;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7" name="Google Shape;357;p43"/>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8" name="Google Shape;358;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1" name="Google Shape;361;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2" name="Google Shape;362;p43"/>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63" name="Google Shape;363;p43"/>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pic>
        <p:nvPicPr>
          <p:cNvPr descr="A close up of a paper&#10;&#10;Description automatically generated" id="368" name="Google Shape;368;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9" name="Google Shape;369;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70" name="Google Shape;370;p4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71" name="Google Shape;371;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4" name="Google Shape;374;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5" name="Google Shape;375;p44"/>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A movie poster with a person and a group of people&#10;&#10;Description automatically generated" id="380" name="Google Shape;380;p4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1" name="Google Shape;381;p45"/>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82" name="Google Shape;382;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5"/>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5" name="Google Shape;385;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6"/>
          <p:cNvPicPr preferRelativeResize="0"/>
          <p:nvPr/>
        </p:nvPicPr>
        <p:blipFill>
          <a:blip r:embed="rId3">
            <a:alphaModFix/>
          </a:blip>
          <a:stretch>
            <a:fillRect/>
          </a:stretch>
        </p:blipFill>
        <p:spPr>
          <a:xfrm>
            <a:off x="0" y="0"/>
            <a:ext cx="1196575" cy="1196575"/>
          </a:xfrm>
          <a:prstGeom prst="rect">
            <a:avLst/>
          </a:prstGeom>
          <a:noFill/>
          <a:ln>
            <a:noFill/>
          </a:ln>
        </p:spPr>
      </p:pic>
      <p:sp>
        <p:nvSpPr>
          <p:cNvPr id="391" name="Google Shape;391;p46"/>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392" name="Google Shape;392;p46"/>
          <p:cNvSpPr txBox="1"/>
          <p:nvPr/>
        </p:nvSpPr>
        <p:spPr>
          <a:xfrm>
            <a:off x="1946675" y="1617975"/>
            <a:ext cx="5134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Intro - Auth vs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Different Access Control Models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Live Demo (Time permitting)</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Q&amp;A at the end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7"/>
          <p:cNvPicPr preferRelativeResize="0"/>
          <p:nvPr/>
        </p:nvPicPr>
        <p:blipFill>
          <a:blip r:embed="rId3">
            <a:alphaModFix/>
          </a:blip>
          <a:stretch>
            <a:fillRect/>
          </a:stretch>
        </p:blipFill>
        <p:spPr>
          <a:xfrm>
            <a:off x="0" y="0"/>
            <a:ext cx="1196575" cy="1196575"/>
          </a:xfrm>
          <a:prstGeom prst="rect">
            <a:avLst/>
          </a:prstGeom>
          <a:noFill/>
          <a:ln>
            <a:noFill/>
          </a:ln>
        </p:spPr>
      </p:pic>
      <p:sp>
        <p:nvSpPr>
          <p:cNvPr id="398" name="Google Shape;398;p47"/>
          <p:cNvSpPr txBox="1"/>
          <p:nvPr/>
        </p:nvSpPr>
        <p:spPr>
          <a:xfrm>
            <a:off x="1946675" y="1617975"/>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vs Authorization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4" name="Google Shape;404;p48"/>
          <p:cNvSpPr txBox="1"/>
          <p:nvPr/>
        </p:nvSpPr>
        <p:spPr>
          <a:xfrm>
            <a:off x="1879000" y="1374225"/>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0" name="Google Shape;410;p49"/>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6" name="Google Shape;416;p50"/>
          <p:cNvSpPr txBox="1"/>
          <p:nvPr/>
        </p:nvSpPr>
        <p:spPr>
          <a:xfrm>
            <a:off x="1946675" y="1617975"/>
            <a:ext cx="5134500" cy="769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vs </a:t>
            </a:r>
            <a:r>
              <a:rPr b="1" lang="en-GB" sz="3800">
                <a:solidFill>
                  <a:srgbClr val="2D2D2D"/>
                </a:solidFill>
                <a:latin typeface="Sofia Sans Extra Condensed"/>
                <a:ea typeface="Sofia Sans Extra Condensed"/>
                <a:cs typeface="Sofia Sans Extra Condensed"/>
                <a:sym typeface="Sofia Sans Extra Condensed"/>
              </a:rPr>
              <a:t>Authorization</a:t>
            </a:r>
            <a:endParaRPr b="1" sz="3800">
              <a:solidFill>
                <a:srgbClr val="2D2D2D"/>
              </a:solidFill>
              <a:latin typeface="Sofia Sans Extra Condensed"/>
              <a:ea typeface="Sofia Sans Extra Condensed"/>
              <a:cs typeface="Sofia Sans Extra Condensed"/>
              <a:sym typeface="Sofia Sans Extra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1"/>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2" name="Google Shape;422;p51"/>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23" name="Google Shape;423;p51"/>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2"/>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9" name="Google Shape;429;p52"/>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t>
            </a:r>
            <a:r>
              <a:rPr lang="en-GB" sz="1000">
                <a:solidFill>
                  <a:srgbClr val="0033B3"/>
                </a:solidFill>
                <a:highlight>
                  <a:schemeClr val="lt1"/>
                </a:highlight>
                <a:latin typeface="Courier New"/>
                <a:ea typeface="Courier New"/>
                <a:cs typeface="Courier New"/>
                <a:sym typeface="Courier New"/>
              </a:rPr>
              <a:t>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r>
              <a:rPr i="1" lang="en-GB" sz="1000">
                <a:solidFill>
                  <a:srgbClr val="8C8C8C"/>
                </a:solidFill>
                <a:highlight>
                  <a:schemeClr val="lt1"/>
                </a:highlight>
                <a:latin typeface="Courier New"/>
                <a:ea typeface="Courier New"/>
                <a:cs typeface="Courier New"/>
                <a:sym typeface="Courier New"/>
              </a:rPr>
              <a:t>...</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30" name="Google Shape;430;p52"/>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31" name="Google Shape;431;p52"/>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47" name="Google Shape;147;p26"/>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48" name="Google Shape;148;p26"/>
          <p:cNvSpPr txBox="1"/>
          <p:nvPr/>
        </p:nvSpPr>
        <p:spPr>
          <a:xfrm>
            <a:off x="3971675" y="2066325"/>
            <a:ext cx="48663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3"/>
          <p:cNvPicPr preferRelativeResize="0"/>
          <p:nvPr/>
        </p:nvPicPr>
        <p:blipFill>
          <a:blip r:embed="rId3">
            <a:alphaModFix/>
          </a:blip>
          <a:stretch>
            <a:fillRect/>
          </a:stretch>
        </p:blipFill>
        <p:spPr>
          <a:xfrm>
            <a:off x="0" y="0"/>
            <a:ext cx="1196575" cy="1196575"/>
          </a:xfrm>
          <a:prstGeom prst="rect">
            <a:avLst/>
          </a:prstGeom>
          <a:noFill/>
          <a:ln>
            <a:noFill/>
          </a:ln>
        </p:spPr>
      </p:pic>
      <p:sp>
        <p:nvSpPr>
          <p:cNvPr id="437" name="Google Shape;437;p53"/>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38" name="Google Shape;438;p5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39" name="Google Shape;439;p53"/>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5" name="Google Shape;445;p5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6" name="Google Shape;446;p5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47" name="Google Shape;447;p54"/>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8" name="Google Shape;448;p54"/>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54" name="Google Shape;454;p55"/>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455" name="Google Shape;455;p55"/>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456" name="Google Shape;456;p55"/>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462" name="Google Shape;462;p56"/>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63" name="Google Shape;463;p56"/>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64" name="Google Shape;464;p56"/>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 </a:t>
            </a:r>
            <a:r>
              <a:rPr lang="en-GB" sz="2500">
                <a:solidFill>
                  <a:srgbClr val="2D2D2D"/>
                </a:solidFill>
                <a:latin typeface="Sofia Sans Extra Condensed SemiBold"/>
                <a:ea typeface="Sofia Sans Extra Condensed SemiBold"/>
                <a:cs typeface="Sofia Sans Extra Condensed SemiBold"/>
                <a:sym typeface="Sofia Sans Extra Condensed SemiBold"/>
              </a:rPr>
              <a:t>using</a:t>
            </a:r>
            <a:r>
              <a:rPr lang="en-GB" sz="2500">
                <a:solidFill>
                  <a:srgbClr val="2D2D2D"/>
                </a:solidFill>
                <a:latin typeface="Sofia Sans Extra Condensed SemiBold"/>
                <a:ea typeface="Sofia Sans Extra Condensed SemiBold"/>
                <a:cs typeface="Sofia Sans Extra Condensed SemiBold"/>
                <a:sym typeface="Sofia Sans Extra Condensed SemiBold"/>
              </a:rPr>
              <a:t>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57"/>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470" name="Google Shape;470;p57"/>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5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76" name="Google Shape;476;p58"/>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77" name="Google Shape;477;p5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78" name="Google Shape;478;p58"/>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84" name="Google Shape;484;p59"/>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85" name="Google Shape;485;p59"/>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86" name="Google Shape;486;p59"/>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87" name="Google Shape;487;p59"/>
          <p:cNvSpPr txBox="1"/>
          <p:nvPr/>
        </p:nvSpPr>
        <p:spPr>
          <a:xfrm>
            <a:off x="4473600" y="1132650"/>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3" name="Google Shape;493;p6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ABAC - XACML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4" name="Google Shape;494;p60"/>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pic>
        <p:nvPicPr>
          <p:cNvPr id="495" name="Google Shape;495;p60"/>
          <p:cNvPicPr preferRelativeResize="0"/>
          <p:nvPr/>
        </p:nvPicPr>
        <p:blipFill>
          <a:blip r:embed="rId4">
            <a:alphaModFix/>
          </a:blip>
          <a:stretch>
            <a:fillRect/>
          </a:stretch>
        </p:blipFill>
        <p:spPr>
          <a:xfrm>
            <a:off x="2172338" y="851700"/>
            <a:ext cx="4799324" cy="40537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1"/>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01" name="Google Shape;501;p61"/>
          <p:cNvPicPr preferRelativeResize="0"/>
          <p:nvPr/>
        </p:nvPicPr>
        <p:blipFill>
          <a:blip r:embed="rId4">
            <a:alphaModFix/>
          </a:blip>
          <a:stretch>
            <a:fillRect/>
          </a:stretch>
        </p:blipFill>
        <p:spPr>
          <a:xfrm>
            <a:off x="1330075" y="760325"/>
            <a:ext cx="7048825" cy="3524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6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07" name="Google Shape;507;p62"/>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08" name="Google Shape;508;p62"/>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icture of a man in a helmet with the words &quot; this is not the way &quot; above him (provided by Tenor)" id="509" name="Google Shape;509;p62"/>
          <p:cNvPicPr preferRelativeResize="0"/>
          <p:nvPr/>
        </p:nvPicPr>
        <p:blipFill>
          <a:blip r:embed="rId4">
            <a:alphaModFix/>
          </a:blip>
          <a:stretch>
            <a:fillRect/>
          </a:stretch>
        </p:blipFill>
        <p:spPr>
          <a:xfrm>
            <a:off x="2274920" y="1365575"/>
            <a:ext cx="4478025" cy="312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A close up of a paper&#10;&#10;Description automatically generated" id="153" name="Google Shape;153;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4" name="Google Shape;154;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5" name="Google Shape;155;p2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6" name="Google Shape;156;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9" name="Google Shape;159;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60" name="Google Shape;160;p27"/>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6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5" name="Google Shape;515;p63"/>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1" name="Google Shape;521;p64"/>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22" name="Google Shape;522;p64"/>
          <p:cNvPicPr preferRelativeResize="0"/>
          <p:nvPr/>
        </p:nvPicPr>
        <p:blipFill>
          <a:blip r:embed="rId4">
            <a:alphaModFix/>
          </a:blip>
          <a:stretch>
            <a:fillRect/>
          </a:stretch>
        </p:blipFill>
        <p:spPr>
          <a:xfrm>
            <a:off x="2055650" y="959938"/>
            <a:ext cx="5171684" cy="38787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65"/>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8" name="Google Shape;528;p65"/>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29" name="Google Shape;529;p65"/>
          <p:cNvSpPr txBox="1"/>
          <p:nvPr/>
        </p:nvSpPr>
        <p:spPr>
          <a:xfrm>
            <a:off x="410300" y="1151925"/>
            <a:ext cx="8347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6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5" name="Google Shape;535;p66"/>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36" name="Google Shape;536;p66"/>
          <p:cNvSpPr txBox="1"/>
          <p:nvPr/>
        </p:nvSpPr>
        <p:spPr>
          <a:xfrm>
            <a:off x="410300" y="1151925"/>
            <a:ext cx="83472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Server for all of Google’s Services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2 trillion relation tuples that occupy close to 100 terabytes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&gt; 10 million client queries per second (QPS)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10,000 servers organized in several dozen clusters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Planetscale Numbers!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67"/>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42" name="Google Shape;542;p67"/>
          <p:cNvPicPr preferRelativeResize="0"/>
          <p:nvPr/>
        </p:nvPicPr>
        <p:blipFill>
          <a:blip r:embed="rId4">
            <a:alphaModFix/>
          </a:blip>
          <a:stretch>
            <a:fillRect/>
          </a:stretch>
        </p:blipFill>
        <p:spPr>
          <a:xfrm>
            <a:off x="1824037" y="760675"/>
            <a:ext cx="5495925" cy="4124325"/>
          </a:xfrm>
          <a:prstGeom prst="rect">
            <a:avLst/>
          </a:prstGeom>
          <a:noFill/>
          <a:ln>
            <a:noFill/>
          </a:ln>
        </p:spPr>
      </p:pic>
      <p:sp>
        <p:nvSpPr>
          <p:cNvPr id="543" name="Google Shape;543;p67"/>
          <p:cNvSpPr/>
          <p:nvPr/>
        </p:nvSpPr>
        <p:spPr>
          <a:xfrm rot="2373580">
            <a:off x="5560760" y="3509043"/>
            <a:ext cx="501192" cy="79185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6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49" name="Google Shape;549;p68"/>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50" name="Google Shape;550;p6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51" name="Google Shape;551;p68"/>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Simple </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52" name="Google Shape;552;p68"/>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8" name="Google Shape;558;p69"/>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59" name="Google Shape;559;p69"/>
          <p:cNvPicPr preferRelativeResize="0"/>
          <p:nvPr/>
        </p:nvPicPr>
        <p:blipFill>
          <a:blip r:embed="rId4">
            <a:alphaModFix/>
          </a:blip>
          <a:stretch>
            <a:fillRect/>
          </a:stretch>
        </p:blipFill>
        <p:spPr>
          <a:xfrm>
            <a:off x="2953063" y="959950"/>
            <a:ext cx="2865275" cy="2148950"/>
          </a:xfrm>
          <a:prstGeom prst="rect">
            <a:avLst/>
          </a:prstGeom>
          <a:noFill/>
          <a:ln>
            <a:noFill/>
          </a:ln>
        </p:spPr>
      </p:pic>
      <p:sp>
        <p:nvSpPr>
          <p:cNvPr id="560" name="Google Shape;560;p69"/>
          <p:cNvSpPr txBox="1"/>
          <p:nvPr/>
        </p:nvSpPr>
        <p:spPr>
          <a:xfrm>
            <a:off x="2355600" y="3397150"/>
            <a:ext cx="4432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0"/>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6" name="Google Shape;566;p7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67" name="Google Shape;567;p7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68" name="Google Shape;568;p7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69" name="Google Shape;569;p70"/>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570" name="Google Shape;570;p70"/>
          <p:cNvPicPr preferRelativeResize="0"/>
          <p:nvPr/>
        </p:nvPicPr>
        <p:blipFill>
          <a:blip r:embed="rId5">
            <a:alphaModFix/>
          </a:blip>
          <a:stretch>
            <a:fillRect/>
          </a:stretch>
        </p:blipFill>
        <p:spPr>
          <a:xfrm>
            <a:off x="2083500" y="1345750"/>
            <a:ext cx="5288600" cy="31173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7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76" name="Google Shape;576;p71"/>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vs ReBAC vs ABAC - Concepts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7" name="Google Shape;577;p7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78" name="Google Shape;578;p71"/>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79" name="Google Shape;579;p71"/>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580" name="Google Shape;580;p71"/>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6" name="Google Shape;586;p72"/>
          <p:cNvSpPr txBox="1"/>
          <p:nvPr/>
        </p:nvSpPr>
        <p:spPr>
          <a:xfrm>
            <a:off x="1912825" y="205200"/>
            <a:ext cx="5588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7" name="Google Shape;587;p72"/>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88" name="Google Shape;588;p72"/>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72" name="Google Shape;172;p28"/>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4" name="Google Shape;594;p73"/>
          <p:cNvSpPr txBox="1"/>
          <p:nvPr/>
        </p:nvSpPr>
        <p:spPr>
          <a:xfrm>
            <a:off x="1912825" y="205200"/>
            <a:ext cx="5745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5" name="Google Shape;595;p7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96" name="Google Shape;596;p73"/>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7" name="Google Shape;597;p73"/>
          <p:cNvSpPr txBox="1"/>
          <p:nvPr/>
        </p:nvSpPr>
        <p:spPr>
          <a:xfrm>
            <a:off x="4473600" y="1132650"/>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 can be complex to map</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Learning curve - Graph Theory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as granular as ABAC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Auditing - Could be challenging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74"/>
          <p:cNvPicPr preferRelativeResize="0"/>
          <p:nvPr/>
        </p:nvPicPr>
        <p:blipFill>
          <a:blip r:embed="rId3">
            <a:alphaModFix/>
          </a:blip>
          <a:stretch>
            <a:fillRect/>
          </a:stretch>
        </p:blipFill>
        <p:spPr>
          <a:xfrm>
            <a:off x="0" y="0"/>
            <a:ext cx="1196575" cy="1196575"/>
          </a:xfrm>
          <a:prstGeom prst="rect">
            <a:avLst/>
          </a:prstGeom>
          <a:noFill/>
          <a:ln>
            <a:noFill/>
          </a:ln>
        </p:spPr>
      </p:pic>
      <p:sp>
        <p:nvSpPr>
          <p:cNvPr id="603" name="Google Shape;603;p74"/>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4" name="Google Shape;604;p74"/>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5" name="Google Shape;605;p74"/>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75"/>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1" name="Google Shape;611;p75"/>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2" name="Google Shape;612;p75"/>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3" name="Google Shape;613;p75"/>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
        <p:nvSpPr>
          <p:cNvPr id="614" name="Google Shape;614;p75"/>
          <p:cNvSpPr/>
          <p:nvPr/>
        </p:nvSpPr>
        <p:spPr>
          <a:xfrm>
            <a:off x="3583650" y="3464750"/>
            <a:ext cx="852900" cy="42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76"/>
          <p:cNvPicPr preferRelativeResize="0"/>
          <p:nvPr/>
        </p:nvPicPr>
        <p:blipFill>
          <a:blip r:embed="rId3">
            <a:alphaModFix/>
          </a:blip>
          <a:stretch>
            <a:fillRect/>
          </a:stretch>
        </p:blipFill>
        <p:spPr>
          <a:xfrm>
            <a:off x="0" y="0"/>
            <a:ext cx="1196575" cy="1196575"/>
          </a:xfrm>
          <a:prstGeom prst="rect">
            <a:avLst/>
          </a:prstGeom>
          <a:noFill/>
          <a:ln>
            <a:noFill/>
          </a:ln>
        </p:spPr>
      </p:pic>
      <p:sp>
        <p:nvSpPr>
          <p:cNvPr id="620" name="Google Shape;620;p76"/>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1" name="Google Shape;621;p76"/>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22" name="Google Shape;622;p76"/>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23" name="Google Shape;623;p76"/>
          <p:cNvPicPr preferRelativeResize="0"/>
          <p:nvPr/>
        </p:nvPicPr>
        <p:blipFill>
          <a:blip r:embed="rId4">
            <a:alphaModFix/>
          </a:blip>
          <a:stretch>
            <a:fillRect/>
          </a:stretch>
        </p:blipFill>
        <p:spPr>
          <a:xfrm>
            <a:off x="7947425" y="-10187"/>
            <a:ext cx="1196575" cy="1077283"/>
          </a:xfrm>
          <a:prstGeom prst="rect">
            <a:avLst/>
          </a:prstGeom>
          <a:noFill/>
          <a:ln>
            <a:noFill/>
          </a:ln>
        </p:spPr>
      </p:pic>
      <p:sp>
        <p:nvSpPr>
          <p:cNvPr id="624" name="Google Shape;624;p76"/>
          <p:cNvSpPr txBox="1"/>
          <p:nvPr/>
        </p:nvSpPr>
        <p:spPr>
          <a:xfrm>
            <a:off x="2017825" y="1818825"/>
            <a:ext cx="57042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Open Policy Agent (OPA) and Zanzibar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RBAC, ABAC and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Policies are expressed as code</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77"/>
          <p:cNvPicPr preferRelativeResize="0"/>
          <p:nvPr/>
        </p:nvPicPr>
        <p:blipFill>
          <a:blip r:embed="rId3">
            <a:alphaModFix/>
          </a:blip>
          <a:stretch>
            <a:fillRect/>
          </a:stretch>
        </p:blipFill>
        <p:spPr>
          <a:xfrm>
            <a:off x="0" y="0"/>
            <a:ext cx="1196575" cy="1196575"/>
          </a:xfrm>
          <a:prstGeom prst="rect">
            <a:avLst/>
          </a:prstGeom>
          <a:noFill/>
          <a:ln>
            <a:noFill/>
          </a:ln>
        </p:spPr>
      </p:pic>
      <p:sp>
        <p:nvSpPr>
          <p:cNvPr id="630" name="Google Shape;630;p77"/>
          <p:cNvSpPr txBox="1"/>
          <p:nvPr/>
        </p:nvSpPr>
        <p:spPr>
          <a:xfrm>
            <a:off x="1912825" y="955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Architecture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31" name="Google Shape;631;p77"/>
          <p:cNvPicPr preferRelativeResize="0"/>
          <p:nvPr/>
        </p:nvPicPr>
        <p:blipFill>
          <a:blip r:embed="rId4">
            <a:alphaModFix/>
          </a:blip>
          <a:stretch>
            <a:fillRect/>
          </a:stretch>
        </p:blipFill>
        <p:spPr>
          <a:xfrm>
            <a:off x="1048612" y="1140375"/>
            <a:ext cx="7642629" cy="38063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78"/>
          <p:cNvPicPr preferRelativeResize="0"/>
          <p:nvPr/>
        </p:nvPicPr>
        <p:blipFill>
          <a:blip r:embed="rId3">
            <a:alphaModFix/>
          </a:blip>
          <a:stretch>
            <a:fillRect/>
          </a:stretch>
        </p:blipFill>
        <p:spPr>
          <a:xfrm>
            <a:off x="0" y="0"/>
            <a:ext cx="1196575" cy="1196575"/>
          </a:xfrm>
          <a:prstGeom prst="rect">
            <a:avLst/>
          </a:prstGeom>
          <a:noFill/>
          <a:ln>
            <a:noFill/>
          </a:ln>
        </p:spPr>
      </p:pic>
      <p:sp>
        <p:nvSpPr>
          <p:cNvPr id="637" name="Google Shape;637;p78"/>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8" name="Google Shape;638;p78"/>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9" name="Google Shape;639;p78"/>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40" name="Google Shape;640;p78"/>
          <p:cNvSpPr txBox="1"/>
          <p:nvPr/>
        </p:nvSpPr>
        <p:spPr>
          <a:xfrm>
            <a:off x="1912825" y="1439925"/>
            <a:ext cx="7125300" cy="3591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input.resource.tenant_id,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input.user.id,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7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6" name="Google Shape;646;p79"/>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ReBAC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7" name="Google Shape;647;p79"/>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8" name="Google Shape;648;p79"/>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49" name="Google Shape;649;p79"/>
          <p:cNvSpPr txBox="1"/>
          <p:nvPr/>
        </p:nvSpPr>
        <p:spPr>
          <a:xfrm>
            <a:off x="1912825" y="1439925"/>
            <a:ext cx="7125300" cy="39366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input.resource.doc_id,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input.user.id,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8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55" name="Google Shape;655;p8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ABAC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56" name="Google Shape;656;p8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57" name="Google Shape;657;p80"/>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58" name="Google Shape;658;p80"/>
          <p:cNvSpPr txBox="1"/>
          <p:nvPr/>
        </p:nvSpPr>
        <p:spPr>
          <a:xfrm>
            <a:off x="1912825" y="1439925"/>
            <a:ext cx="7125300" cy="2556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ns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now_ns</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day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weekday</a:t>
            </a:r>
            <a:r>
              <a:rPr b="1" lang="en-GB" sz="1950">
                <a:solidFill>
                  <a:srgbClr val="C5C8C6"/>
                </a:solidFill>
                <a:latin typeface="Courier New"/>
                <a:ea typeface="Courier New"/>
                <a:cs typeface="Courier New"/>
                <a:sym typeface="Courier New"/>
              </a:rPr>
              <a:t>(ns)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day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data.workdays[</a:t>
            </a:r>
            <a:r>
              <a:rPr b="1" lang="en-GB" sz="1950">
                <a:solidFill>
                  <a:srgbClr val="EDEDED"/>
                </a:solidFill>
                <a:latin typeface="Courier New"/>
                <a:ea typeface="Courier New"/>
                <a:cs typeface="Courier New"/>
                <a:sym typeface="Courier New"/>
              </a:rPr>
              <a:t>_</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input.user.properties.department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"Sales"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1"/>
          <p:cNvPicPr preferRelativeResize="0"/>
          <p:nvPr/>
        </p:nvPicPr>
        <p:blipFill>
          <a:blip r:embed="rId3">
            <a:alphaModFix/>
          </a:blip>
          <a:stretch>
            <a:fillRect/>
          </a:stretch>
        </p:blipFill>
        <p:spPr>
          <a:xfrm>
            <a:off x="0" y="0"/>
            <a:ext cx="1196575" cy="1196575"/>
          </a:xfrm>
          <a:prstGeom prst="rect">
            <a:avLst/>
          </a:prstGeom>
          <a:noFill/>
          <a:ln>
            <a:noFill/>
          </a:ln>
        </p:spPr>
      </p:pic>
      <p:sp>
        <p:nvSpPr>
          <p:cNvPr id="664" name="Google Shape;664;p81"/>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 ASP.NET Core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65" name="Google Shape;665;p81"/>
          <p:cNvSpPr txBox="1"/>
          <p:nvPr/>
        </p:nvSpPr>
        <p:spPr>
          <a:xfrm>
            <a:off x="178125" y="1018325"/>
            <a:ext cx="45870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//Startup.cs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Extensions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Policies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AddAsertoAuthorization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 Configuration</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GetSection</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"Aserto"</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Bind</a:t>
            </a:r>
            <a:r>
              <a:rPr lang="en-GB" sz="1000">
                <a:solidFill>
                  <a:srgbClr val="383838"/>
                </a:solidFill>
                <a:highlight>
                  <a:srgbClr val="FFFFFF"/>
                </a:highlight>
                <a:latin typeface="Courier New"/>
                <a:ea typeface="Courier New"/>
                <a:cs typeface="Courier New"/>
                <a:sym typeface="Courier New"/>
              </a:rPr>
              <a:t>(options));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//end 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options.</a:t>
            </a:r>
            <a:r>
              <a:rPr b="1" lang="en-GB" sz="1000">
                <a:solidFill>
                  <a:srgbClr val="202020"/>
                </a:solidFill>
                <a:highlight>
                  <a:srgbClr val="FFFFFF"/>
                </a:highlight>
                <a:latin typeface="Courier New"/>
                <a:ea typeface="Courier New"/>
                <a:cs typeface="Courier New"/>
                <a:sym typeface="Courier New"/>
              </a:rPr>
              <a:t>AddPolicy</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 policy </a:t>
            </a:r>
            <a:r>
              <a:rPr b="1" lang="en-GB" sz="1000">
                <a:solidFill>
                  <a:srgbClr val="202020"/>
                </a:solidFill>
                <a:highlight>
                  <a:srgbClr val="FFFFFF"/>
                </a:highlight>
                <a:latin typeface="Courier New"/>
                <a:ea typeface="Courier New"/>
                <a:cs typeface="Courier New"/>
                <a:sym typeface="Courier New"/>
              </a:rPr>
              <a:t>=&gt;</a:t>
            </a:r>
            <a:r>
              <a:rPr lang="en-GB" sz="1000">
                <a:solidFill>
                  <a:srgbClr val="202020"/>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policy.</a:t>
            </a:r>
            <a:r>
              <a:rPr b="1" lang="en-GB" sz="1000">
                <a:solidFill>
                  <a:srgbClr val="202020"/>
                </a:solidFill>
                <a:highlight>
                  <a:srgbClr val="FFFFFF"/>
                </a:highlight>
                <a:latin typeface="Courier New"/>
                <a:ea typeface="Courier New"/>
                <a:cs typeface="Courier New"/>
                <a:sym typeface="Courier New"/>
              </a:rPr>
              <a:t>Requirements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t>
            </a:r>
            <a:r>
              <a:rPr b="1" lang="en-GB" sz="1000">
                <a:solidFill>
                  <a:srgbClr val="383838"/>
                </a:solidFill>
                <a:highlight>
                  <a:srgbClr val="FFFFFF"/>
                </a:highlight>
                <a:latin typeface="Courier New"/>
                <a:ea typeface="Courier New"/>
                <a:cs typeface="Courier New"/>
                <a:sym typeface="Courier New"/>
              </a:rPr>
              <a:t>(</a:t>
            </a:r>
            <a:r>
              <a:rPr b="1" lang="en-GB" sz="1000">
                <a:solidFill>
                  <a:srgbClr val="0F54D6"/>
                </a:solidFill>
                <a:highlight>
                  <a:srgbClr val="FFFFFF"/>
                </a:highlight>
                <a:latin typeface="Courier New"/>
                <a:ea typeface="Courier New"/>
                <a:cs typeface="Courier New"/>
                <a:sym typeface="Courier New"/>
              </a:rPr>
              <a:t>new </a:t>
            </a:r>
            <a:r>
              <a:rPr b="1" lang="en-GB" sz="1000">
                <a:solidFill>
                  <a:srgbClr val="202020"/>
                </a:solidFill>
                <a:highlight>
                  <a:srgbClr val="FFFFFF"/>
                </a:highlight>
                <a:latin typeface="Courier New"/>
                <a:ea typeface="Courier New"/>
                <a:cs typeface="Courier New"/>
                <a:sym typeface="Courier New"/>
              </a:rPr>
              <a:t>AsertoDecisionRequirement</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202020"/>
                </a:solidFill>
                <a:highlight>
                  <a:srgbClr val="FFFFFF"/>
                </a:highlight>
                <a:latin typeface="Courier New"/>
                <a:ea typeface="Courier New"/>
                <a:cs typeface="Courier New"/>
                <a:sym typeface="Courier New"/>
              </a:rPr>
              <a:t>app</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UseAuthorization</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p:txBody>
      </p:sp>
      <p:sp>
        <p:nvSpPr>
          <p:cNvPr id="666" name="Google Shape;666;p81"/>
          <p:cNvSpPr txBox="1"/>
          <p:nvPr/>
        </p:nvSpPr>
        <p:spPr>
          <a:xfrm>
            <a:off x="4520050" y="1018325"/>
            <a:ext cx="45498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//&lt;Some&gt;Controller.cs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ApiController</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Route</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"/todos"</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0F54D6"/>
                </a:solidFill>
                <a:highlight>
                  <a:srgbClr val="FFFFFF"/>
                </a:highlight>
                <a:latin typeface="Courier New"/>
                <a:ea typeface="Courier New"/>
                <a:cs typeface="Courier New"/>
                <a:sym typeface="Courier New"/>
              </a:rPr>
              <a:t>public class </a:t>
            </a:r>
            <a:r>
              <a:rPr lang="en-GB" sz="1000">
                <a:solidFill>
                  <a:srgbClr val="6B2FBA"/>
                </a:solidFill>
                <a:highlight>
                  <a:srgbClr val="FFFFFF"/>
                </a:highlight>
                <a:latin typeface="Courier New"/>
                <a:ea typeface="Courier New"/>
                <a:cs typeface="Courier New"/>
                <a:sym typeface="Courier New"/>
              </a:rPr>
              <a:t>GetTodosController </a:t>
            </a:r>
            <a:r>
              <a:rPr lang="en-GB" sz="1000">
                <a:solidFill>
                  <a:srgbClr val="202020"/>
                </a:solidFill>
                <a:highlight>
                  <a:srgbClr val="FFFFFF"/>
                </a:highlight>
                <a:latin typeface="Courier New"/>
                <a:ea typeface="Courier New"/>
                <a:cs typeface="Courier New"/>
                <a:sym typeface="Courier New"/>
              </a:rPr>
              <a:t>: ControllerBase</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i="1" lang="en-GB" sz="1000">
                <a:solidFill>
                  <a:srgbClr val="248700"/>
                </a:solidFill>
                <a:highlight>
                  <a:srgbClr val="FFFFFF"/>
                </a:highlight>
                <a:latin typeface="Courier New"/>
                <a:ea typeface="Courier New"/>
                <a:cs typeface="Courier New"/>
                <a:sym typeface="Courier New"/>
              </a:rPr>
              <a:t>//...Some code</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   </a:t>
            </a: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HttpGet</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a:t>
            </a:r>
            <a:r>
              <a:rPr b="1" lang="en-GB" sz="1000">
                <a:solidFill>
                  <a:srgbClr val="6B2FBA"/>
                </a:solidFill>
                <a:highlight>
                  <a:srgbClr val="FFFFFF"/>
                </a:highlight>
                <a:latin typeface="Courier New"/>
                <a:ea typeface="Courier New"/>
                <a:cs typeface="Courier New"/>
                <a:sym typeface="Courier New"/>
              </a:rPr>
              <a:t>Authorize</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public async </a:t>
            </a:r>
            <a:r>
              <a:rPr lang="en-GB" sz="1000">
                <a:solidFill>
                  <a:srgbClr val="202020"/>
                </a:solidFill>
                <a:highlight>
                  <a:srgbClr val="FFFFFF"/>
                </a:highlight>
                <a:latin typeface="Courier New"/>
                <a:ea typeface="Courier New"/>
                <a:cs typeface="Courier New"/>
                <a:sym typeface="Courier New"/>
              </a:rPr>
              <a:t>Task</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 </a:t>
            </a:r>
            <a:r>
              <a:rPr lang="en-GB" sz="1000">
                <a:solidFill>
                  <a:srgbClr val="00855F"/>
                </a:solidFill>
                <a:highlight>
                  <a:srgbClr val="FFFFFF"/>
                </a:highlight>
                <a:latin typeface="Courier New"/>
                <a:ea typeface="Courier New"/>
                <a:cs typeface="Courier New"/>
                <a:sym typeface="Courier New"/>
              </a:rPr>
              <a:t>GetAllAsync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todos = </a:t>
            </a:r>
            <a:r>
              <a:rPr lang="en-GB" sz="1000">
                <a:solidFill>
                  <a:srgbClr val="0F54D6"/>
                </a:solidFill>
                <a:highlight>
                  <a:srgbClr val="FFFFFF"/>
                </a:highlight>
                <a:latin typeface="Courier New"/>
                <a:ea typeface="Courier New"/>
                <a:cs typeface="Courier New"/>
                <a:sym typeface="Courier New"/>
              </a:rPr>
              <a:t>await </a:t>
            </a:r>
            <a:r>
              <a:rPr lang="en-GB" sz="1000">
                <a:solidFill>
                  <a:srgbClr val="202020"/>
                </a:solidFill>
                <a:highlight>
                  <a:srgbClr val="FFFFFF"/>
                </a:highlight>
                <a:latin typeface="Courier New"/>
                <a:ea typeface="Courier New"/>
                <a:cs typeface="Courier New"/>
                <a:sym typeface="Courier New"/>
              </a:rPr>
              <a:t>_todoService</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ListAsync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resources = </a:t>
            </a:r>
            <a:r>
              <a:rPr lang="en-GB" sz="1000">
                <a:solidFill>
                  <a:srgbClr val="202020"/>
                </a:solidFill>
                <a:highlight>
                  <a:srgbClr val="FFFFFF"/>
                </a:highlight>
                <a:latin typeface="Courier New"/>
                <a:ea typeface="Courier New"/>
                <a:cs typeface="Courier New"/>
                <a:sym typeface="Courier New"/>
              </a:rPr>
              <a:t>_mapper</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Map</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a:t>
            </a:r>
            <a:r>
              <a:rPr lang="en-GB" sz="1000">
                <a:solidFill>
                  <a:srgbClr val="383838"/>
                </a:solidFill>
                <a:highlight>
                  <a:srgbClr val="FFFFFF"/>
                </a:highlight>
                <a:latin typeface="Courier New"/>
                <a:ea typeface="Courier New"/>
                <a:cs typeface="Courier New"/>
                <a:sym typeface="Courier New"/>
              </a:rPr>
              <a:t>&gt;, </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&gt;&gt;(todos);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return </a:t>
            </a:r>
            <a:r>
              <a:rPr lang="en-GB" sz="1000">
                <a:solidFill>
                  <a:srgbClr val="383838"/>
                </a:solidFill>
                <a:highlight>
                  <a:srgbClr val="FFFFFF"/>
                </a:highlight>
                <a:latin typeface="Courier New"/>
                <a:ea typeface="Courier New"/>
                <a:cs typeface="Courier New"/>
                <a:sym typeface="Courier New"/>
              </a:rPr>
              <a:t>resources;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sz="1000">
              <a:solidFill>
                <a:srgbClr val="0F54D6"/>
              </a:solidFill>
              <a:highlight>
                <a:srgbClr val="FFFFFF"/>
              </a:highlight>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82"/>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2" name="Google Shape;672;p82"/>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 Demo</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85" name="Google Shape;185;p29"/>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3"/>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8" name="Google Shape;678;p83"/>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Q &amp; 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84"/>
          <p:cNvPicPr preferRelativeResize="0"/>
          <p:nvPr/>
        </p:nvPicPr>
        <p:blipFill>
          <a:blip r:embed="rId3">
            <a:alphaModFix/>
          </a:blip>
          <a:stretch>
            <a:fillRect/>
          </a:stretch>
        </p:blipFill>
        <p:spPr>
          <a:xfrm>
            <a:off x="0" y="0"/>
            <a:ext cx="1196575" cy="1196575"/>
          </a:xfrm>
          <a:prstGeom prst="rect">
            <a:avLst/>
          </a:prstGeom>
          <a:noFill/>
          <a:ln>
            <a:noFill/>
          </a:ln>
        </p:spPr>
      </p:pic>
      <p:sp>
        <p:nvSpPr>
          <p:cNvPr id="684" name="Google Shape;684;p84"/>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685" name="Google Shape;685;p84"/>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6" name="Google Shape;686;p84"/>
          <p:cNvSpPr txBox="1"/>
          <p:nvPr/>
        </p:nvSpPr>
        <p:spPr>
          <a:xfrm>
            <a:off x="635125" y="1136050"/>
            <a:ext cx="82833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5"/>
              </a:rPr>
              <a:t>https://www.permit.io/blog/what-is-rebac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6"/>
              </a:rPr>
              <a:t>https://permify.co/post/relationship-based-access-control-rebac/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7"/>
              </a:rPr>
              <a:t>https://www.osohq.com/academy/relationship-based-access-control-rebac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8"/>
              </a:rPr>
              <a:t>https://www.descope.com/learn/post/rebac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9"/>
              </a:rPr>
              <a:t>https://zanzibar.tech/2Dy8fNih7E:m:1Y</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0"/>
              </a:rPr>
              <a:t>https://authzed.com/blog/what-is-google-zanzibar</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1"/>
              </a:rPr>
              <a:t>https://workos.com/blog/what-is-rebac-relationship-based-access-control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2"/>
              </a:rPr>
              <a:t>https://www.permit.io/blog/conditions-vs-relationships-choosing-between-abac-and-rebac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3"/>
              </a:rPr>
              <a:t>https://www.descope.com/blog/post/rbac-vs-rebac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4"/>
              </a:rPr>
              <a:t>https://www.aserto.com/blog/abac-vs-rebac-fine-grained-access-control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5"/>
              </a:rPr>
              <a:t>https://www.youtube.com/watch?v=oW4QRTke-Oc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6"/>
              </a:rPr>
              <a:t>https://www.youtube.com/watch?v=qn6c-XNLdqw</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descr="A close up of a paper&#10;&#10;Description automatically generated" id="190" name="Google Shape;190;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1" name="Google Shape;191;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2" name="Google Shape;192;p3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3" name="Google Shape;193;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6" name="Google Shape;196;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7" name="Google Shape;197;p3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09" name="Google Shape;209;p31"/>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10" name="Google Shape;210;p31"/>
          <p:cNvSpPr txBox="1"/>
          <p:nvPr/>
        </p:nvSpPr>
        <p:spPr>
          <a:xfrm>
            <a:off x="5079150" y="1726975"/>
            <a:ext cx="28959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Not this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A close up of a paper&#10;&#10;Description automatically generated" id="215" name="Google Shape;215;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6" name="Google Shape;216;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7" name="Google Shape;217;p32"/>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18" name="Google Shape;218;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1" name="Google Shape;221;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2" name="Google Shape;222;p32"/>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23" name="Google Shape;223;p32"/>
          <p:cNvSpPr txBox="1"/>
          <p:nvPr/>
        </p:nvSpPr>
        <p:spPr>
          <a:xfrm>
            <a:off x="4779275" y="1726975"/>
            <a:ext cx="4056000" cy="24012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undeniably Firm Accountant looks … the world can be accrual sometimes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